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0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591" autoAdjust="0"/>
    <p:restoredTop sz="94700" autoAdjust="0"/>
  </p:normalViewPr>
  <p:slideViewPr>
    <p:cSldViewPr>
      <p:cViewPr varScale="1">
        <p:scale>
          <a:sx n="100" d="100"/>
          <a:sy n="100" d="100"/>
        </p:scale>
        <p:origin x="-21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>
      <p:cViewPr varScale="1">
        <p:scale>
          <a:sx n="86" d="100"/>
          <a:sy n="86" d="100"/>
        </p:scale>
        <p:origin x="-3174" y="-72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presProps" Target="presProps.xml"/><Relationship Id="rId5" Type="http://schemas.openxmlformats.org/officeDocument/2006/relationships/slide" Target="slides/slide4.xml"/><Relationship Id="rId10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ableStyles" Target="tableStyles.xml"/></Relationships>
</file>

<file path=ppt/media/image1.jpeg>
</file>

<file path=ppt/media/image10.jpeg>
</file>

<file path=ppt/media/image2.jpeg>
</file>

<file path=ppt/media/image3.gif>
</file>

<file path=ppt/media/image4.jpeg>
</file>

<file path=ppt/media/image5.jpeg>
</file>

<file path=ppt/media/image6.jpeg>
</file>

<file path=ppt/media/image7.gif>
</file>

<file path=ppt/media/image8.jpeg>
</file>

<file path=ppt/media/image9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A0D77EC-CF42-42DD-ACBD-20E6EA9713A2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231AF12-B049-4518-9B1F-A0E0912A4AB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8231AF12-B049-4518-9B1F-A0E0912A4AB7}" type="slidenum">
              <a:rPr lang="ru-RU" smtClean="0"/>
              <a:pPr/>
              <a:t>1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Прямоугольник с одним вырезанным скругленным углом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Прямоугольный треугольник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10" name="Полилиния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Полилиния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1626B5D5-1B2D-4E46-BA42-67EA4C15D5AB}" type="datetimeFigureOut">
              <a:rPr lang="ru-RU" smtClean="0"/>
              <a:pPr/>
              <a:t>06.03.2012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78B6F94D-C9A1-4A81-9F0F-3063D00039A6}" type="slidenum">
              <a:rPr lang="ru-RU" smtClean="0"/>
              <a:pPr/>
              <a:t>‹#›</a:t>
            </a:fld>
            <a:endParaRPr lang="ru-RU"/>
          </a:p>
        </p:txBody>
      </p:sp>
      <p:grpSp>
        <p:nvGrpSpPr>
          <p:cNvPr id="2" name="Группа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Полилиния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Полилиния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jpeg"/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jpe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7.gif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jpeg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image" Target="../media/image9.jpeg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0.jpe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1071538" y="1357298"/>
            <a:ext cx="7851648" cy="1828800"/>
          </a:xfrm>
          <a:ln>
            <a:noFill/>
          </a:ln>
          <a:effectLst/>
          <a:scene3d>
            <a:camera prst="orthographicFront">
              <a:rot lat="0" lon="0" rev="0"/>
            </a:camera>
            <a:lightRig rig="contrasting" dir="t">
              <a:rot lat="0" lon="0" rev="7800000"/>
            </a:lightRig>
          </a:scene3d>
          <a:sp3d>
            <a:bevelT w="139700" h="139700"/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/>
          <a:p>
            <a:r>
              <a:rPr lang="ru-RU" cap="all" dirty="0" smtClean="0">
                <a:ln w="9000" cmpd="sng">
                  <a:solidFill>
                    <a:schemeClr val="accent4">
                      <a:shade val="50000"/>
                      <a:satMod val="12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4">
                        <a:shade val="20000"/>
                        <a:satMod val="245000"/>
                      </a:schemeClr>
                    </a:gs>
                    <a:gs pos="43000">
                      <a:schemeClr val="accent4">
                        <a:satMod val="255000"/>
                      </a:schemeClr>
                    </a:gs>
                    <a:gs pos="48000">
                      <a:schemeClr val="accent4">
                        <a:shade val="85000"/>
                        <a:satMod val="255000"/>
                      </a:schemeClr>
                    </a:gs>
                    <a:gs pos="100000">
                      <a:schemeClr val="accent4">
                        <a:shade val="20000"/>
                        <a:satMod val="245000"/>
                      </a:schemeClr>
                    </a:gs>
                  </a:gsLst>
                  <a:lin ang="5400000"/>
                </a:gradFill>
                <a:effectLst>
                  <a:reflection blurRad="12700" stA="28000" endPos="45000" dist="1000" dir="5400000" sy="-100000" algn="bl" rotWithShape="0"/>
                </a:effectLst>
              </a:rPr>
              <a:t>Западная Сибирь</a:t>
            </a:r>
            <a:endParaRPr lang="ru-RU" cap="all" dirty="0">
              <a:ln w="9000" cmpd="sng">
                <a:solidFill>
                  <a:schemeClr val="accent4">
                    <a:shade val="50000"/>
                    <a:satMod val="120000"/>
                  </a:schemeClr>
                </a:solidFill>
                <a:prstDash val="solid"/>
              </a:ln>
              <a:gradFill>
                <a:gsLst>
                  <a:gs pos="0">
                    <a:schemeClr val="accent4">
                      <a:shade val="20000"/>
                      <a:satMod val="245000"/>
                    </a:schemeClr>
                  </a:gs>
                  <a:gs pos="43000">
                    <a:schemeClr val="accent4">
                      <a:satMod val="255000"/>
                    </a:schemeClr>
                  </a:gs>
                  <a:gs pos="48000">
                    <a:schemeClr val="accent4">
                      <a:shade val="85000"/>
                      <a:satMod val="255000"/>
                    </a:schemeClr>
                  </a:gs>
                  <a:gs pos="100000">
                    <a:schemeClr val="accent4">
                      <a:shade val="20000"/>
                      <a:satMod val="245000"/>
                    </a:schemeClr>
                  </a:gs>
                </a:gsLst>
                <a:lin ang="5400000"/>
              </a:gra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Prezentacii.com</a:t>
            </a:r>
            <a:endParaRPr lang="ru-RU" dirty="0"/>
          </a:p>
        </p:txBody>
      </p:sp>
      <p:pic>
        <p:nvPicPr>
          <p:cNvPr id="1027" name="Picture 3" descr="C:\Documents and Settings\Admin\Мои документы\Мои рисунки\ро.jpe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2571736" y="3786190"/>
            <a:ext cx="3357586" cy="2931446"/>
          </a:xfrm>
          <a:prstGeom prst="rect">
            <a:avLst/>
          </a:prstGeom>
          <a:noFill/>
        </p:spPr>
      </p:pic>
    </p:spTree>
  </p:cSld>
  <p:clrMapOvr>
    <a:masterClrMapping/>
  </p:clrMapOvr>
  <p:transition spd="slow">
    <p:randomBar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1027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1027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10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 fmla="#ppt_x+(cos(-2*pi*(1-$))*-#ppt_x-sin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10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 fmla="#ppt_y+(sin(-2*pi*(1-$))*-#ppt_x+cos(-2*pi*(1-$))*(1-#ppt_y))*(1-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dirty="0" smtClean="0"/>
              <a:t>Географическое положение ЗС</a:t>
            </a:r>
            <a:endParaRPr lang="ru-RU" dirty="0"/>
          </a:p>
        </p:txBody>
      </p:sp>
      <p:pic>
        <p:nvPicPr>
          <p:cNvPr id="4" name="Содержимое 3" descr="map.gif"/>
          <p:cNvPicPr>
            <a:picLocks noGrp="1" noChangeAspect="1"/>
          </p:cNvPicPr>
          <p:nvPr>
            <p:ph idx="1"/>
          </p:nvPr>
        </p:nvPicPr>
        <p:blipFill>
          <a:blip r:embed="rId2" cstate="print"/>
          <a:stretch>
            <a:fillRect/>
          </a:stretch>
        </p:blipFill>
        <p:spPr>
          <a:xfrm>
            <a:off x="214282" y="4500570"/>
            <a:ext cx="2694785" cy="2214578"/>
          </a:xfrm>
        </p:spPr>
      </p:pic>
      <p:sp>
        <p:nvSpPr>
          <p:cNvPr id="5" name="Прямоугольник 4"/>
          <p:cNvSpPr/>
          <p:nvPr/>
        </p:nvSpPr>
        <p:spPr>
          <a:xfrm>
            <a:off x="1214414" y="2071678"/>
            <a:ext cx="6643734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 Западная Сибирь представляет собой территорию, простирающуюся на 2500 км от Северного Ледовитого океана до сухих степей Казахстана и на 1500 км от гор Урала до Енисея. Территория Западной Сибири расположена между 75o и 48o с.ш., 59o и 92o в.д. Около 80% площади Западной Сибири расположено в пределах Западно-сибирской равнины, которая состоит из двух плоских чашеобразных сильно заболоченных впадин, разделенных повышенными до 175-200 м Сибирскими Увалами. На юго-востоке Западно-сибирская равнина, постепенно повышаясь, сменяется предгорьями Алтая, Салаира, Кузнецкого Алатау и Горной Шории. Общая площадь Западно-сибирской равнины составляет 2,4 млн. км2.</a:t>
            </a:r>
            <a:endParaRPr lang="ru-RU" dirty="0"/>
          </a:p>
        </p:txBody>
      </p:sp>
    </p:spTree>
  </p:cSld>
  <p:clrMapOvr>
    <a:masterClrMapping/>
  </p:clrMapOvr>
  <p:transition spd="slow">
    <p:dissolv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1" presetClass="entr" presetSubtype="0" fill="hold" nodeType="clickEffect">
                                  <p:stCondLst>
                                    <p:cond delay="0"/>
                                  </p:stCondLst>
                                  <p:iterate type="lt">
                                    <p:tmPct val="10000"/>
                                  </p:iterate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50000">
                                          <p:val>
                                            <p:strVal val="#ppt_x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h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5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/10"/>
                                          </p:val>
                                        </p:tav>
                                        <p:tav tm="50000">
                                          <p:val>
                                            <p:strVal val="#ppt_w+.01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1" dur="500" tmFilter="0,0; .5, 1; 1, 1"/>
                                        <p:tgtEl>
                                          <p:spTgt spid="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Природа ЗС. Климат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1142976" y="2000240"/>
            <a:ext cx="7543824" cy="4324360"/>
          </a:xfrm>
        </p:spPr>
        <p:txBody>
          <a:bodyPr>
            <a:normAutofit/>
          </a:bodyPr>
          <a:lstStyle/>
          <a:p>
            <a:r>
              <a:rPr lang="ru-RU" dirty="0" smtClean="0"/>
              <a:t> </a:t>
            </a:r>
            <a:endParaRPr lang="ru-RU" dirty="0"/>
          </a:p>
        </p:txBody>
      </p:sp>
      <p:pic>
        <p:nvPicPr>
          <p:cNvPr id="4" name="Рисунок 3" descr="weather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 rot="540691">
            <a:off x="108462" y="5042969"/>
            <a:ext cx="1571604" cy="1508768"/>
          </a:xfrm>
          <a:prstGeom prst="roundRect">
            <a:avLst>
              <a:gd name="adj" fmla="val 5797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</p:spPr>
      </p:pic>
      <p:sp>
        <p:nvSpPr>
          <p:cNvPr id="5" name="Прямоугольник 4"/>
          <p:cNvSpPr/>
          <p:nvPr/>
        </p:nvSpPr>
        <p:spPr>
          <a:xfrm>
            <a:off x="714348" y="2214554"/>
            <a:ext cx="6858048" cy="369331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 Западная Сибирь находится почти на одинаковом расстоянии как от Атлантического океана, так и от центра континентальности Евразии, поэтому ее климат носит умеренно континентальный характер. Зимой и в летнее время, когда циклоническая деятельность, а с ней и поступление атлантического воздуха ослабевают, в Западную Сибирь поступает арктический воздух. Глубокому проникновению арктических воздушных масс способствует равнинность местности и открытость ее к северу.</a:t>
            </a:r>
          </a:p>
          <a:p>
            <a:r>
              <a:rPr lang="ru-RU" dirty="0" smtClean="0"/>
              <a:t>    Средняя температура января уменьшается от -15oС на юго-западе до -30oС на северо-востоке Западной Сибири. Средняя температура июля увеличивается от +5oС на севере до +20oС на юге.</a:t>
            </a:r>
            <a:endParaRPr lang="ru-RU" dirty="0"/>
          </a:p>
        </p:txBody>
      </p:sp>
      <p:pic>
        <p:nvPicPr>
          <p:cNvPr id="8" name="Рисунок 7" descr="н.jpe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 rot="20361657">
            <a:off x="7429520" y="928670"/>
            <a:ext cx="1422400" cy="1473200"/>
          </a:xfrm>
          <a:prstGeom prst="roundRect">
            <a:avLst>
              <a:gd name="adj" fmla="val 8594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</p:spPr>
      </p:pic>
    </p:spTree>
  </p:cSld>
  <p:clrMapOvr>
    <a:masterClrMapping/>
  </p:clrMapOvr>
  <p:transition spd="slow">
    <p:wedg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8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5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5000" fill="hold"/>
                                        <p:tgtEl>
                                          <p:spTgt spid="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-1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5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3" dur="770" decel="1000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  <p:animScale>
                                      <p:cBhvr>
                                        <p:cTn id="14" dur="770" decel="100000"/>
                                        <p:tgtEl>
                                          <p:spTgt spid="8"/>
                                        </p:tgtEl>
                                      </p:cBhvr>
                                      <p:from x="10000" y="10000"/>
                                      <p:to x="200000" y="450000"/>
                                    </p:animScale>
                                    <p:animScale>
                                      <p:cBhvr>
                                        <p:cTn id="15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</p:cBhvr>
                                      <p:from x="200000" y="450000"/>
                                      <p:to x="100000" y="100000"/>
                                    </p:animScale>
                                    <p:set>
                                      <p:cBhvr>
                                        <p:cTn id="16" dur="77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o>
                                        <p:strVal val="(0.5)"/>
                                      </p:to>
                                    </p:set>
                                    <p:anim from="(0.5)" to="(#ppt_x)" calcmode="lin" valueType="num">
                                      <p:cBhvr>
                                        <p:cTn id="17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set>
                                      <p:cBhvr>
                                        <p:cTn id="18" dur="770" fill="hold"/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o>
                                        <p:strVal val="(#ppt_y+0.4)"/>
                                      </p:to>
                                    </p:set>
                                    <p:anim from="(#ppt_y+0.4)" to="(#ppt_y)" calcmode="lin" valueType="num">
                                      <p:cBhvr>
                                        <p:cTn id="19" dur="1230" accel="100000" fill="hold">
                                          <p:stCondLst>
                                            <p:cond delay="77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Природные зоны ЗС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ru-RU" dirty="0" smtClean="0"/>
              <a:t>Лесная (таежная, лесоболотная) зона охватывает пространство между 66o и 56oс.ш. полосой примерно в 1000 км. В нее входят северная и средняя части Тюменской области, Томская область, северная часть Омской и Новосибирской областей, занимая около 62% территории Западной Сибири. Лесную зону </a:t>
            </a:r>
            <a:r>
              <a:rPr lang="ru-RU" dirty="0" err="1" smtClean="0"/>
              <a:t>Западно-Сибирской</a:t>
            </a:r>
            <a:r>
              <a:rPr lang="ru-RU" dirty="0" smtClean="0"/>
              <a:t> равнины подразделяют на </a:t>
            </a:r>
            <a:r>
              <a:rPr lang="ru-RU" dirty="0" err="1" smtClean="0"/>
              <a:t>подзоны</a:t>
            </a:r>
            <a:r>
              <a:rPr lang="ru-RU" dirty="0" smtClean="0"/>
              <a:t> северной, средней, южной тайги и березово-осиновых лесов. Основным типом лесов зоны являются темнохвойные леса с преобладанием ели сибирской, пихты сибирской и сосны сибирской (кедра). </a:t>
            </a:r>
            <a:endParaRPr lang="ru-RU" dirty="0"/>
          </a:p>
        </p:txBody>
      </p:sp>
      <p:pic>
        <p:nvPicPr>
          <p:cNvPr id="4" name="Рисунок 3" descr="forest1.jp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 rot="20863257">
            <a:off x="6829531" y="669255"/>
            <a:ext cx="1727001" cy="1261507"/>
          </a:xfrm>
          <a:prstGeom prst="roundRect">
            <a:avLst>
              <a:gd name="adj" fmla="val 8594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</p:spPr>
      </p:pic>
    </p:spTree>
  </p:cSld>
  <p:clrMapOvr>
    <a:masterClrMapping/>
  </p:clrMapOvr>
  <p:transition spd="slow">
    <p:newsflash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4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from="(-#ppt_w/2)" to="(#ppt_x)" calcmode="lin" valueType="num">
                                      <p:cBhvr>
                                        <p:cTn id="7" dur="6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  <p:anim from="0" to="-1.0" calcmode="lin" valueType="num">
                                      <p:cBhvr>
                                        <p:cTn id="8" dur="200" decel="5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xshear</p:attrName>
                                        </p:attrNameLst>
                                      </p:cBhvr>
                                    </p:anim>
                                    <p:animScale>
                                      <p:cBhvr>
                                        <p:cTn id="9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</p:cBhvr>
                                      <p:from x="100000" y="100000"/>
                                      <p:to x="80000" y="100000"/>
                                    </p:animScale>
                                    <p:anim by="(#ppt_h/3+#ppt_w*0.1)" calcmode="lin" valueType="num">
                                      <p:cBhvr additive="sum">
                                        <p:cTn id="10" dur="200" decel="100000" autoRev="1" fill="hold">
                                          <p:stCondLst>
                                            <p:cond delay="600"/>
                                          </p:stCondLst>
                                        </p:cTn>
                                        <p:tgtEl>
                                          <p:spTgt spid="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Тундра, лесотундра</a:t>
            </a:r>
            <a:endParaRPr lang="ru-RU" dirty="0"/>
          </a:p>
        </p:txBody>
      </p:sp>
      <p:pic>
        <p:nvPicPr>
          <p:cNvPr id="2050" name="Picture 2" descr="C:\Documents and Settings\Admin\Мои документы\Мои рисунки\n-zones.gif"/>
          <p:cNvPicPr>
            <a:picLocks noGrp="1" noChangeAspect="1" noChangeArrowheads="1"/>
          </p:cNvPicPr>
          <p:nvPr>
            <p:ph idx="1"/>
          </p:nvPr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929248" y="1746742"/>
            <a:ext cx="2844612" cy="3824294"/>
          </a:xfrm>
          <a:prstGeom prst="rect">
            <a:avLst/>
          </a:prstGeom>
          <a:noFill/>
        </p:spPr>
      </p:pic>
      <p:sp>
        <p:nvSpPr>
          <p:cNvPr id="5" name="Прямоугольник 4"/>
          <p:cNvSpPr/>
          <p:nvPr/>
        </p:nvSpPr>
        <p:spPr>
          <a:xfrm>
            <a:off x="642910" y="1714488"/>
            <a:ext cx="5214974" cy="480131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dirty="0" smtClean="0"/>
              <a:t> Тундра, занимающая самую северную часть Тюменской области (п-ова Ямал и Гыданский) и имеющая площадь около 160 тыс. км2, не имеет лесов. Лишайниковые и моховые тундры Западной Сибири встречаются в сочетании с гипново-травяными и лишайниково-сфагновыми, а также крупнобугристыми болотными массивами.</a:t>
            </a:r>
          </a:p>
          <a:p>
            <a:r>
              <a:rPr lang="ru-RU" dirty="0" smtClean="0"/>
              <a:t>    Зона лесотундры простирается к югу от тундры полосой примерно 100-150 км. Как переходная зона между тундрой и тайгой она представляет собой мозаичное сочетание участков редколесий, болот, зарослей кустарников. Северный предел древесной растительности представлен </a:t>
            </a:r>
            <a:r>
              <a:rPr lang="ru-RU" dirty="0" err="1" smtClean="0"/>
              <a:t>редкостойными</a:t>
            </a:r>
            <a:r>
              <a:rPr lang="ru-RU" dirty="0" smtClean="0"/>
              <a:t> криволесьями лиственницы, занимающими участки по долинам речек.</a:t>
            </a:r>
            <a:endParaRPr lang="ru-RU" dirty="0"/>
          </a:p>
        </p:txBody>
      </p:sp>
    </p:spTree>
  </p:cSld>
  <p:clrMapOvr>
    <a:masterClrMapping/>
  </p:clrMapOvr>
  <p:transition spd="slow">
    <p:push dir="r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9" presetClass="entr" presetSubtype="1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 fmla="#ppt_w*sin(2.5*pi*$)">
                                          <p:val>
                                            <p:fltVal val="0"/>
                                          </p:val>
                                        </p:tav>
                                        <p:tav tm="100000">
                                          <p:val>
                                            <p:fltVal val="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0" fill="hold"/>
                                        <p:tgtEl>
                                          <p:spTgt spid="2050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Лесостепная, степная зона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457200" y="1935480"/>
            <a:ext cx="7258072" cy="4389120"/>
          </a:xfrm>
        </p:spPr>
        <p:txBody>
          <a:bodyPr>
            <a:normAutofit fontScale="70000" lnSpcReduction="20000"/>
          </a:bodyPr>
          <a:lstStyle/>
          <a:p>
            <a:r>
              <a:rPr lang="ru-RU" dirty="0" smtClean="0"/>
              <a:t> охватывает южную часть Омской и юго-западную часть Новосибирской областей, а также западную часть Алтайского края. В нее входят Кулундинская, Алейская и Бийская степи. В пределах зоны по древним ложбинам стока ледниковых вод произрастают ленточные сосновые боры.</a:t>
            </a:r>
          </a:p>
          <a:p>
            <a:r>
              <a:rPr lang="ru-RU" dirty="0" smtClean="0"/>
              <a:t>    Значительная высота гор Западной Сибири обусловливает развитие здесь высотной поясности. В растительном покрове гор Западной Сибири ведущее положение занимают леса, покрывающие большую часть площади Салаирского кряжа и Кузнецкого Алатау и около 50% территории Алтая. Высокогорный пояс отчетливо развит только в горах Алтая. Леса Салаира, Кузнецкого Алатау, северо-восточной и западной частей Алтая характеризуются широким развитием реликтовой формации черневой тайги, которая встречается только в горах юга Сибири. Среди черневой тайги в бассейне р.Кондомы расположен реликтовый "липовый остров" - участок липового леса площадью около 150 км2, рассматриваемый как остаток третичной растительности.</a:t>
            </a:r>
            <a:endParaRPr lang="ru-RU" dirty="0"/>
          </a:p>
        </p:txBody>
      </p:sp>
      <p:pic>
        <p:nvPicPr>
          <p:cNvPr id="3074" name="Picture 2" descr="C:\Documents and Settings\Admin\Мои документы\Мои рисунки\forest2.jp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21102592">
            <a:off x="7456569" y="1865680"/>
            <a:ext cx="1500198" cy="1774824"/>
          </a:xfrm>
          <a:prstGeom prst="roundRect">
            <a:avLst>
              <a:gd name="adj" fmla="val 8594"/>
            </a:avLst>
          </a:prstGeom>
          <a:solidFill>
            <a:srgbClr val="FFFFFF">
              <a:shade val="85000"/>
            </a:srgbClr>
          </a:solidFill>
          <a:ln>
            <a:noFill/>
          </a:ln>
          <a:effectLst>
            <a:reflection blurRad="12700" stA="38000" endPos="28000" dist="5000" dir="5400000" sy="-100000" algn="bl" rotWithShape="0"/>
          </a:effectLst>
        </p:spPr>
      </p:pic>
    </p:spTree>
  </p:cSld>
  <p:clrMapOvr>
    <a:masterClrMapping/>
  </p:clrMapOvr>
  <p:transition spd="slow">
    <p:zoom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5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Scale>
                                      <p:cBhvr>
                                        <p:cTn id="7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</p:cBhvr>
                                      <p:from x="250000" y="250000"/>
                                      <p:to x="100000" y="100000"/>
                                    </p:animScale>
                                    <p:animMotion origin="layout" path="M -0.46736 0.92887  C -0.37517 0.88508  -0.02552 0.75279  0.0908 0.66613  C  0.20747 0.57948  0.21649 0.50394  0.23177 0.40825  C 0.24705 0.31256  0.22118 0.15964   0.18264 0.09152  C 0.1441 0.02341  0.03802 0.0  0.0 0.0  " pathEditMode="relative" ptsTypes="">
                                      <p:cBhvr>
                                        <p:cTn id="8" dur="10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4"/>
                                        </p:tgtEl>
                                        <p:attrNameLst>
                                          <p:attrName>ppt_x</p:attrName>
                                          <p:attrName>ppt_y</p:attrName>
                                        </p:attrNameLst>
                                      </p:cBhvr>
                                    </p:animMotion>
                                    <p:animEffect transition="in" filter="fade">
                                      <p:cBhvr>
                                        <p:cTn id="9" dur="1000"/>
                                        <p:tgtEl>
                                          <p:spTgt spid="307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Население</a:t>
            </a:r>
            <a:endParaRPr lang="ru-RU" dirty="0"/>
          </a:p>
        </p:txBody>
      </p:sp>
      <p:sp>
        <p:nvSpPr>
          <p:cNvPr id="5" name="Содержимое 4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Население ЗС на всех этапах её развития было небольшим по численности и росло довольно медленно.</a:t>
            </a:r>
          </a:p>
          <a:p>
            <a:r>
              <a:rPr lang="ru-RU" dirty="0" smtClean="0"/>
              <a:t>Большее население 90</a:t>
            </a:r>
            <a:r>
              <a:rPr lang="en-US" dirty="0" smtClean="0"/>
              <a:t>%</a:t>
            </a:r>
            <a:r>
              <a:rPr lang="ru-RU" dirty="0" smtClean="0"/>
              <a:t>- русские. Коренные народы – ханты, манси, селькупы живут на севере.</a:t>
            </a:r>
          </a:p>
          <a:p>
            <a:endParaRPr lang="ru-RU" dirty="0"/>
          </a:p>
        </p:txBody>
      </p:sp>
      <p:pic>
        <p:nvPicPr>
          <p:cNvPr id="4098" name="Picture 2" descr="C:\Documents and Settings\Admin\Мои документы\Мои рисунки\апр.jpe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2741281" y="4357694"/>
            <a:ext cx="3314393" cy="2071702"/>
          </a:xfrm>
          <a:prstGeom prst="rect">
            <a:avLst/>
          </a:prstGeom>
          <a:noFill/>
        </p:spPr>
      </p:pic>
    </p:spTree>
  </p:cSld>
  <p:clrMapOvr>
    <a:masterClrMapping/>
  </p:clrMapOvr>
  <p:transition spd="slow">
    <p:diamond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09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1000" fill="hold"/>
                                        <p:tgtEl>
                                          <p:spTgt spid="409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409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wipe(right)" prLst="gradientSize: 0.1">
                                      <p:cBhvr>
                                        <p:cTn id="9" dur="1000"/>
                                        <p:tgtEl>
                                          <p:spTgt spid="409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Хозяйство ЗС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ru-RU" dirty="0" smtClean="0"/>
              <a:t>Для хозяйства Западной Сибири особое значение имеет нефтяная и газовая промышленность.</a:t>
            </a:r>
          </a:p>
          <a:p>
            <a:r>
              <a:rPr lang="ru-RU" dirty="0" smtClean="0"/>
              <a:t>Наряду с нефтяной и газовой промышленностью во многих городах района сформировался целый комплекс обслуживающих их отраслей.</a:t>
            </a:r>
            <a:endParaRPr lang="ru-RU" dirty="0"/>
          </a:p>
        </p:txBody>
      </p:sp>
      <p:pic>
        <p:nvPicPr>
          <p:cNvPr id="5123" name="Picture 3" descr="C:\Documents and Settings\Admin\Мои документы\Мои рисунки\хозя.jpeg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 rot="20863157">
            <a:off x="3636895" y="4688648"/>
            <a:ext cx="1928826" cy="1490666"/>
          </a:xfrm>
          <a:prstGeom prst="rect">
            <a:avLst/>
          </a:prstGeom>
          <a:ln w="190500" cap="sq">
            <a:solidFill>
              <a:srgbClr val="C8C6BD"/>
            </a:solidFill>
            <a:prstDash val="solid"/>
            <a:miter lim="800000"/>
          </a:ln>
          <a:effectLst>
            <a:outerShdw blurRad="254000" algn="bl" rotWithShape="0">
              <a:srgbClr val="000000">
                <a:alpha val="43000"/>
              </a:srgbClr>
            </a:outerShdw>
          </a:effectLst>
          <a:scene3d>
            <a:camera prst="perspectiveFront" fov="5400000"/>
            <a:lightRig rig="threePt" dir="t">
              <a:rot lat="0" lon="0" rev="2100000"/>
            </a:lightRig>
          </a:scene3d>
          <a:sp3d extrusionH="25400">
            <a:bevelT w="304800" h="152400" prst="hardEdge"/>
            <a:extrusionClr>
              <a:srgbClr val="000000"/>
            </a:extrusionClr>
          </a:sp3d>
        </p:spPr>
      </p:pic>
    </p:spTree>
  </p:cSld>
  <p:clrMapOvr>
    <a:masterClrMapping/>
  </p:clrMapOvr>
  <p:transition spd="slow">
    <p:split orient="vert"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5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>
                                        <p:cTn id="7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style.rotation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fltVal val="-90"/>
                                          </p:val>
                                        </p:tav>
                                        <p:tav tm="100000">
                                          <p:val>
                                            <p:fltVal val="0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8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"/>
                                          </p:val>
                                        </p:tav>
                                        <p:tav tm="100000">
                                          <p:val>
                                            <p:strVal val="#ppt_w*.05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ppt_w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w*.05"/>
                                          </p:val>
                                        </p:tav>
                                        <p:tav tm="100000">
                                          <p:val>
                                            <p:strVal val="#ppt_w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0" dur="1000" fill="hold"/>
                                        <p:tgtEl>
                                          <p:spTgt spid="5123"/>
                                        </p:tgtEl>
                                        <p:attrNameLst>
                                          <p:attrName>ppt_h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h"/>
                                          </p:val>
                                        </p:tav>
                                        <p:tav tm="100000">
                                          <p:val>
                                            <p:strVal val="#ppt_h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1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+.4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2" dur="500" decel="50000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-.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+.1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3" dur="500" accel="50000" fill="hold">
                                          <p:stCondLst>
                                            <p:cond delay="50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  <p:animEffect transition="in" filter="fade">
                                      <p:cBhvr>
                                        <p:cTn id="14" dur="1000" decel="50000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1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Поток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225</TotalTime>
  <Words>619</Words>
  <Application>Microsoft Office PowerPoint</Application>
  <PresentationFormat>Экран (4:3)</PresentationFormat>
  <Paragraphs>23</Paragraphs>
  <Slides>8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8</vt:i4>
      </vt:variant>
    </vt:vector>
  </HeadingPairs>
  <TitlesOfParts>
    <vt:vector size="9" baseType="lpstr">
      <vt:lpstr>Поток</vt:lpstr>
      <vt:lpstr>Западная Сибирь</vt:lpstr>
      <vt:lpstr>Географическое положение ЗС</vt:lpstr>
      <vt:lpstr>Природа ЗС. Климат</vt:lpstr>
      <vt:lpstr>Природные зоны ЗС</vt:lpstr>
      <vt:lpstr>Тундра, лесотундра</vt:lpstr>
      <vt:lpstr>Лесостепная, степная зона</vt:lpstr>
      <vt:lpstr>Население</vt:lpstr>
      <vt:lpstr>Хозяйство ЗС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Западная Сибирь</dc:title>
  <dc:creator>Admin</dc:creator>
  <cp:lastModifiedBy>Admin</cp:lastModifiedBy>
  <cp:revision>25</cp:revision>
  <dcterms:created xsi:type="dcterms:W3CDTF">2009-04-10T15:05:49Z</dcterms:created>
  <dcterms:modified xsi:type="dcterms:W3CDTF">2012-03-06T19:18:03Z</dcterms:modified>
</cp:coreProperties>
</file>

<file path=docProps/thumbnail.jpeg>
</file>